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6" r:id="rId2"/>
    <p:sldId id="258" r:id="rId3"/>
    <p:sldId id="266" r:id="rId4"/>
    <p:sldId id="268" r:id="rId5"/>
    <p:sldId id="273" r:id="rId6"/>
    <p:sldId id="274" r:id="rId7"/>
    <p:sldId id="275" r:id="rId8"/>
    <p:sldId id="276" r:id="rId9"/>
    <p:sldId id="277" r:id="rId10"/>
    <p:sldId id="278" r:id="rId11"/>
    <p:sldId id="280" r:id="rId12"/>
    <p:sldId id="279" r:id="rId13"/>
    <p:sldId id="282" r:id="rId14"/>
    <p:sldId id="281" r:id="rId15"/>
    <p:sldId id="283" r:id="rId16"/>
    <p:sldId id="284" r:id="rId17"/>
    <p:sldId id="28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64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96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458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48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361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519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66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453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12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43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000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ADFDA92-160C-4207-8AF4-8BC8F0EC55FB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B4E4777B-221F-4DF1-A83B-4A43A78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56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44DB9-AC32-49E1-B6C4-F0C38BA93D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Lectures on HPC/Parallel Computing</a:t>
            </a:r>
            <a:br>
              <a:rPr lang="en-US" dirty="0"/>
            </a:br>
            <a:r>
              <a:rPr lang="en-US" sz="2000" dirty="0"/>
              <a:t>Lecture 5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995AFD-3AE4-4065-8B9E-E311466BB4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Andrew Pensoneault</a:t>
            </a:r>
          </a:p>
        </p:txBody>
      </p:sp>
    </p:spTree>
    <p:extLst>
      <p:ext uri="{BB962C8B-B14F-4D97-AF65-F5344CB8AC3E}">
        <p14:creationId xmlns:p14="http://schemas.microsoft.com/office/powerpoint/2010/main" val="3171957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37D0A-3B57-4E1E-A2E2-3875F2DD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hello world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2142B9-0A79-4AF6-B85F-9F2FA027EC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42" t="6410" r="33326" b="61848"/>
          <a:stretch/>
        </p:blipFill>
        <p:spPr>
          <a:xfrm>
            <a:off x="6096000" y="2365694"/>
            <a:ext cx="3692180" cy="3863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513F7-A2F0-4850-9CF1-011F65D05FBC}"/>
              </a:ext>
            </a:extLst>
          </p:cNvPr>
          <p:cNvSpPr txBox="1"/>
          <p:nvPr/>
        </p:nvSpPr>
        <p:spPr>
          <a:xfrm>
            <a:off x="1786855" y="2365694"/>
            <a:ext cx="36921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Host and device code are run asynchronously (i.e. after a kernel is launched, the host code continues to the next line)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ensure synchronicity, we can use the </a:t>
            </a:r>
            <a:r>
              <a:rPr lang="en-US" dirty="0" err="1">
                <a:latin typeface="Consolas" panose="020B0609020204030204" pitchFamily="49" charset="0"/>
              </a:rPr>
              <a:t>cudaDeviceSynchronize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GPU code is placed in a stream however, so if two kernels are to  be launched, the second will start only after the first is done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The function </a:t>
            </a:r>
            <a:r>
              <a:rPr lang="en-US" dirty="0" err="1">
                <a:latin typeface="Consolas" panose="020B0609020204030204" pitchFamily="49" charset="0"/>
              </a:rPr>
              <a:t>cudaDeviceReset</a:t>
            </a:r>
            <a:r>
              <a:rPr lang="en-US" dirty="0">
                <a:latin typeface="Consolas" panose="020B0609020204030204" pitchFamily="49" charset="0"/>
              </a:rPr>
              <a:t>()</a:t>
            </a:r>
            <a:r>
              <a:rPr lang="en-US" dirty="0">
                <a:latin typeface="+mj-lt"/>
              </a:rPr>
              <a:t> destroys all </a:t>
            </a:r>
            <a:r>
              <a:rPr lang="en-US" dirty="0" err="1">
                <a:latin typeface="+mj-lt"/>
              </a:rPr>
              <a:t>cuda</a:t>
            </a:r>
            <a:r>
              <a:rPr lang="en-US" dirty="0">
                <a:latin typeface="+mj-lt"/>
              </a:rPr>
              <a:t> contexts and is used at the end to clean up </a:t>
            </a:r>
          </a:p>
        </p:txBody>
      </p:sp>
    </p:spTree>
    <p:extLst>
      <p:ext uri="{BB962C8B-B14F-4D97-AF65-F5344CB8AC3E}">
        <p14:creationId xmlns:p14="http://schemas.microsoft.com/office/powerpoint/2010/main" val="4140546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5A0F53-6D9C-4A36-9605-6AF713A8E7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16713" r="38899" b="30121"/>
          <a:stretch/>
        </p:blipFill>
        <p:spPr>
          <a:xfrm>
            <a:off x="6584806" y="2301740"/>
            <a:ext cx="2871536" cy="3867942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3E7F65A-A173-4EFF-9EB9-0F6A4B24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Addition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46A852-AE97-4018-8682-995E1C8551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566" r="38899" b="82861"/>
          <a:stretch/>
        </p:blipFill>
        <p:spPr>
          <a:xfrm>
            <a:off x="2407640" y="2223698"/>
            <a:ext cx="3264436" cy="120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552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3E7F65A-A173-4EFF-9EB9-0F6A4B24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Vector Addition (using Thread Blocks)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685B4B8-54E5-420A-82CB-552B89C47B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000" r="38625" b="83261"/>
          <a:stretch/>
        </p:blipFill>
        <p:spPr>
          <a:xfrm>
            <a:off x="1684020" y="2438781"/>
            <a:ext cx="4411980" cy="16078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83EED03-2C41-4A74-9B54-A33082C53A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16739" r="38625" b="61537"/>
          <a:stretch/>
        </p:blipFill>
        <p:spPr>
          <a:xfrm>
            <a:off x="1684020" y="4331970"/>
            <a:ext cx="4411980" cy="23698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B445044-A540-453C-88B1-6CAACE5E3E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38563" r="37385" b="11039"/>
          <a:stretch/>
        </p:blipFill>
        <p:spPr>
          <a:xfrm>
            <a:off x="6423171" y="2438780"/>
            <a:ext cx="3793942" cy="426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03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3E7F65A-A173-4EFF-9EB9-0F6A4B24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Vector Addition (using Threads)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83EED03-2C41-4A74-9B54-A33082C53A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16739" r="38625" b="61537"/>
          <a:stretch/>
        </p:blipFill>
        <p:spPr>
          <a:xfrm>
            <a:off x="1684020" y="4331970"/>
            <a:ext cx="4411980" cy="23698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91986F-CA8A-4F03-9EE2-EF397A4411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38329" r="38438" b="11683"/>
          <a:stretch/>
        </p:blipFill>
        <p:spPr>
          <a:xfrm>
            <a:off x="6492240" y="2462485"/>
            <a:ext cx="3468623" cy="42175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89ACA4-D9C1-41FC-898F-641C1B462F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2098" r="38438" b="83362"/>
          <a:stretch/>
        </p:blipFill>
        <p:spPr>
          <a:xfrm>
            <a:off x="1684020" y="2462486"/>
            <a:ext cx="4411980" cy="156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044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3E7F65A-A173-4EFF-9EB9-0F6A4B24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Blocks and threads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475041-55D8-4AC8-90C6-CEA44BCA99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377" t="50365" r="7992" b="28688"/>
          <a:stretch/>
        </p:blipFill>
        <p:spPr>
          <a:xfrm>
            <a:off x="1405124" y="3852939"/>
            <a:ext cx="9381747" cy="15960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703521-5A53-40F6-94E7-787B963DBE83}"/>
              </a:ext>
            </a:extLst>
          </p:cNvPr>
          <p:cNvSpPr txBox="1"/>
          <p:nvPr/>
        </p:nvSpPr>
        <p:spPr>
          <a:xfrm>
            <a:off x="2231135" y="2438116"/>
            <a:ext cx="7729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Thread blocks and threads can simultaneously be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27E703-7ECC-4C68-B182-AE6C5C6095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106" t="54466" r="16331" b="37636"/>
          <a:stretch/>
        </p:blipFill>
        <p:spPr>
          <a:xfrm>
            <a:off x="2952021" y="3082742"/>
            <a:ext cx="6287957" cy="56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98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C9A23-B8E5-48A3-A06C-C96EA05C4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Vector Addition (using Blocks and Threads)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77361D-5A16-4E9C-8944-EBF3A65ACB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82" t="7906" r="79151" b="73378"/>
          <a:stretch/>
        </p:blipFill>
        <p:spPr>
          <a:xfrm>
            <a:off x="2231137" y="2300823"/>
            <a:ext cx="3112650" cy="1392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F2A058-E990-4D9D-944B-9A2987DAC4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t="8471" r="78463" b="50000"/>
          <a:stretch/>
        </p:blipFill>
        <p:spPr>
          <a:xfrm>
            <a:off x="2231136" y="3840735"/>
            <a:ext cx="3112651" cy="29851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C3430D-2628-4CC8-B628-7E212823F0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20" t="8715" r="78670" b="37992"/>
          <a:stretch/>
        </p:blipFill>
        <p:spPr>
          <a:xfrm>
            <a:off x="6224631" y="2300823"/>
            <a:ext cx="3506598" cy="434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689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7C98B-A5E4-460D-9C2B-54DEBB4C9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with Arbitrary Vector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873A8-C7EF-4D63-AA97-E28BC543C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548879" cy="3101983"/>
          </a:xfrm>
        </p:spPr>
        <p:txBody>
          <a:bodyPr>
            <a:normAutofit/>
          </a:bodyPr>
          <a:lstStyle/>
          <a:p>
            <a:r>
              <a:rPr lang="en-US" dirty="0"/>
              <a:t>If the vector being processed is not divisible by </a:t>
            </a:r>
            <a:r>
              <a:rPr lang="en-US" dirty="0" err="1">
                <a:latin typeface="Consolas" panose="020B0609020204030204" pitchFamily="49" charset="0"/>
              </a:rPr>
              <a:t>blockDim.x</a:t>
            </a:r>
            <a:r>
              <a:rPr lang="en-US" dirty="0">
                <a:latin typeface="+mj-lt"/>
              </a:rPr>
              <a:t>, then we will have issues with accessing beyond the array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58EDC0-1E44-45CE-A31A-A834AE220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015" y="2638044"/>
            <a:ext cx="4649031" cy="66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684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24C8B-BA45-4339-87F6-4F5D24173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0A8B2-33EF-4EB3-B673-2D1CC212E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Unlike parallel blocks, threads have mechanisms to efficiently:</a:t>
            </a:r>
          </a:p>
          <a:p>
            <a:pPr lvl="1"/>
            <a:r>
              <a:rPr lang="en-US" dirty="0"/>
              <a:t>Communicate </a:t>
            </a:r>
          </a:p>
          <a:p>
            <a:pPr lvl="1"/>
            <a:r>
              <a:rPr lang="en-US" dirty="0"/>
              <a:t>Synchronize</a:t>
            </a:r>
          </a:p>
          <a:p>
            <a:pPr lvl="1"/>
            <a:r>
              <a:rPr lang="en-US" dirty="0"/>
              <a:t>Within a block, threads share data via shared memory</a:t>
            </a:r>
          </a:p>
          <a:p>
            <a:r>
              <a:rPr lang="en-US" dirty="0"/>
              <a:t>We can allocate shared variables using </a:t>
            </a:r>
            <a:r>
              <a:rPr lang="en-US" dirty="0">
                <a:latin typeface="Consolas" panose="020B0609020204030204" pitchFamily="49" charset="0"/>
              </a:rPr>
              <a:t>__shared__</a:t>
            </a:r>
            <a:r>
              <a:rPr lang="en-US" dirty="0">
                <a:latin typeface="+mj-lt"/>
              </a:rPr>
              <a:t>, </a:t>
            </a:r>
            <a:r>
              <a:rPr lang="en-US" dirty="0"/>
              <a:t>allocated per block</a:t>
            </a:r>
          </a:p>
          <a:p>
            <a:r>
              <a:rPr lang="en-US" dirty="0"/>
              <a:t>Data is not visible to threads in other blocks</a:t>
            </a:r>
          </a:p>
          <a:p>
            <a:r>
              <a:rPr lang="en-US" dirty="0">
                <a:latin typeface="+mj-lt"/>
              </a:rPr>
              <a:t>Has all the same issues as with shared memory in OpenMP (</a:t>
            </a:r>
            <a:r>
              <a:rPr lang="en-US" dirty="0" err="1">
                <a:latin typeface="+mj-lt"/>
              </a:rPr>
              <a:t>i.e</a:t>
            </a:r>
            <a:r>
              <a:rPr lang="en-US" dirty="0">
                <a:latin typeface="+mj-lt"/>
              </a:rPr>
              <a:t> race conditions)</a:t>
            </a:r>
          </a:p>
          <a:p>
            <a:r>
              <a:rPr lang="en-US" dirty="0">
                <a:latin typeface="+mj-lt"/>
              </a:rPr>
              <a:t>We can use </a:t>
            </a:r>
            <a:r>
              <a:rPr lang="en-US" dirty="0">
                <a:latin typeface="Consolas" panose="020B0609020204030204" pitchFamily="49" charset="0"/>
              </a:rPr>
              <a:t>void __</a:t>
            </a:r>
            <a:r>
              <a:rPr lang="en-US" dirty="0" err="1">
                <a:latin typeface="Consolas" panose="020B0609020204030204" pitchFamily="49" charset="0"/>
              </a:rPr>
              <a:t>syncthreads</a:t>
            </a:r>
            <a:r>
              <a:rPr lang="en-US" dirty="0">
                <a:latin typeface="Consolas" panose="020B0609020204030204" pitchFamily="49" charset="0"/>
              </a:rPr>
              <a:t>(); to synch threads</a:t>
            </a:r>
          </a:p>
        </p:txBody>
      </p:sp>
    </p:spTree>
    <p:extLst>
      <p:ext uri="{BB962C8B-B14F-4D97-AF65-F5344CB8AC3E}">
        <p14:creationId xmlns:p14="http://schemas.microsoft.com/office/powerpoint/2010/main" val="1868020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416B-D56A-475D-AF30-EBD3906FF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9D01C-7F46-4F74-8988-4C2A8D5D4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 to GPUs</a:t>
            </a:r>
          </a:p>
          <a:p>
            <a:r>
              <a:rPr lang="en-US" dirty="0"/>
              <a:t>CUDA</a:t>
            </a:r>
          </a:p>
          <a:p>
            <a:r>
              <a:rPr lang="en-US" dirty="0"/>
              <a:t>Hello World on CUDA</a:t>
            </a:r>
          </a:p>
          <a:p>
            <a:r>
              <a:rPr lang="en-US" dirty="0"/>
              <a:t>CUDA Blocks </a:t>
            </a:r>
          </a:p>
          <a:p>
            <a:r>
              <a:rPr lang="en-US" dirty="0"/>
              <a:t>CUDA Threads</a:t>
            </a:r>
          </a:p>
          <a:p>
            <a:r>
              <a:rPr lang="en-US" dirty="0"/>
              <a:t>Synchronization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55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F83A5-C6E3-4380-98C9-13206AE53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GPUs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983A5-D617-4513-95F0-A9325D0AA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br>
              <a:rPr lang="en-US" sz="1600" dirty="0">
                <a:latin typeface="Consolas" panose="020B0609020204030204" pitchFamily="49" charset="0"/>
              </a:rPr>
            </a:br>
            <a:endParaRPr lang="en-US" sz="1600" dirty="0">
              <a:latin typeface="Consolas" panose="020B0609020204030204" pitchFamily="49" charset="0"/>
            </a:endParaRPr>
          </a:p>
        </p:txBody>
      </p:sp>
      <p:pic>
        <p:nvPicPr>
          <p:cNvPr id="1026" name="Picture 2" descr="How to Create a GPU-Powered Containerized Multi-User JupyterHub Research Server?">
            <a:extLst>
              <a:ext uri="{FF2B5EF4-FFF2-40B4-BE49-F238E27FC236}">
                <a16:creationId xmlns:a16="http://schemas.microsoft.com/office/drawing/2014/main" id="{30ABDAB2-4426-4BE6-83C1-734ADDF0B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960" y="2561571"/>
            <a:ext cx="4339904" cy="1627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7E5FC8-C99E-4A6D-9DF7-E0339FFAEEC0}"/>
              </a:ext>
            </a:extLst>
          </p:cNvPr>
          <p:cNvSpPr txBox="1"/>
          <p:nvPr/>
        </p:nvSpPr>
        <p:spPr>
          <a:xfrm>
            <a:off x="2231136" y="2504798"/>
            <a:ext cx="31965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Graphics processing unit (</a:t>
            </a:r>
            <a:r>
              <a:rPr lang="en-US" b="1" dirty="0"/>
              <a:t>GPU</a:t>
            </a:r>
            <a:r>
              <a:rPr lang="en-US" dirty="0"/>
              <a:t>) is a specialized electronic circuit designed to manipulate and alter memory to modify frames for a display.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GPUs are also useful for doing many linear algebra operations and thus are useful for many mathematical applications.</a:t>
            </a:r>
          </a:p>
        </p:txBody>
      </p:sp>
    </p:spTree>
    <p:extLst>
      <p:ext uri="{BB962C8B-B14F-4D97-AF65-F5344CB8AC3E}">
        <p14:creationId xmlns:p14="http://schemas.microsoft.com/office/powerpoint/2010/main" val="768588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F83A5-C6E3-4380-98C9-13206AE53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983A5-D617-4513-95F0-A9325D0AA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070706" cy="3101983"/>
          </a:xfrm>
        </p:spPr>
        <p:txBody>
          <a:bodyPr>
            <a:normAutofit lnSpcReduction="10000"/>
          </a:bodyPr>
          <a:lstStyle/>
          <a:p>
            <a:r>
              <a:rPr lang="en-US" sz="1600" dirty="0">
                <a:latin typeface="+mj-lt"/>
              </a:rPr>
              <a:t>Single instruction, multiple data (SIMD) is a type of parallel processing which involves a single operation (such as addition or multiplication) simultaneously on a set of data</a:t>
            </a:r>
          </a:p>
          <a:p>
            <a:r>
              <a:rPr lang="en-US" sz="1600" dirty="0">
                <a:latin typeface="+mj-lt"/>
              </a:rPr>
              <a:t>GPUs operate mostly on a SIMD architecture</a:t>
            </a:r>
          </a:p>
          <a:p>
            <a:r>
              <a:rPr lang="en-US" sz="1600" dirty="0">
                <a:latin typeface="+mj-lt"/>
              </a:rPr>
              <a:t>SIMD is highly powerful, however can have some disadvantages, such as with control flow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7FE1600-38C8-4A85-8C55-675680CDC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881" y="2638044"/>
            <a:ext cx="2095500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4131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F83A5-C6E3-4380-98C9-13206AE53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920DD9-BF84-4BCD-B3B5-516BDEB3DC21}"/>
              </a:ext>
            </a:extLst>
          </p:cNvPr>
          <p:cNvSpPr txBox="1"/>
          <p:nvPr/>
        </p:nvSpPr>
        <p:spPr>
          <a:xfrm>
            <a:off x="2298583" y="2638425"/>
            <a:ext cx="31254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 Unified Device Architecture (CUDA) is an API that allows software to use certain types of graphics processing unit for general purpose processing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EBC552E8-3951-4540-ABC8-62E8883B7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8004" y="2638425"/>
            <a:ext cx="2857500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7085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A29E6-6CBC-4881-B083-FC25A2AC9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9575F-1D73-4900-835E-1501DB338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152714" cy="3101983"/>
          </a:xfrm>
        </p:spPr>
        <p:txBody>
          <a:bodyPr/>
          <a:lstStyle/>
          <a:p>
            <a:r>
              <a:rPr lang="en-US" dirty="0"/>
              <a:t>Host: The CPU and its memory (host memory) </a:t>
            </a:r>
          </a:p>
          <a:p>
            <a:r>
              <a:rPr lang="en-US" dirty="0"/>
              <a:t>Device: The GPU and its memory (device memory)</a:t>
            </a:r>
          </a:p>
        </p:txBody>
      </p:sp>
      <p:pic>
        <p:nvPicPr>
          <p:cNvPr id="5" name="Picture 2" descr="Memory space on a host computer and a CUDA device. Constant memory and... |  Download Scientific Diagram">
            <a:extLst>
              <a:ext uri="{FF2B5EF4-FFF2-40B4-BE49-F238E27FC236}">
                <a16:creationId xmlns:a16="http://schemas.microsoft.com/office/drawing/2014/main" id="{88F47DEE-73E6-4B1D-8BBA-4A9A74A37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164" y="2638044"/>
            <a:ext cx="445770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7319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D0A7D-659B-45BD-AFA2-CA5F79D56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on ARGON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23636-7C27-497F-BD28-A8847D9A4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use </a:t>
            </a:r>
            <a:r>
              <a:rPr lang="en-US" dirty="0" err="1"/>
              <a:t>cuda</a:t>
            </a:r>
            <a:r>
              <a:rPr lang="en-US" dirty="0"/>
              <a:t>, we must first import it</a:t>
            </a:r>
          </a:p>
          <a:p>
            <a:pPr marL="0" indent="0" algn="ctr">
              <a:buNone/>
            </a:pPr>
            <a:r>
              <a:rPr lang="en-US" dirty="0">
                <a:latin typeface="Consolas" panose="020B0609020204030204" pitchFamily="49" charset="0"/>
              </a:rPr>
              <a:t>module load </a:t>
            </a:r>
            <a:r>
              <a:rPr lang="en-US" dirty="0" err="1">
                <a:latin typeface="Consolas" panose="020B0609020204030204" pitchFamily="49" charset="0"/>
              </a:rPr>
              <a:t>cuda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+mj-lt"/>
              </a:rPr>
              <a:t>To compile </a:t>
            </a:r>
            <a:r>
              <a:rPr lang="en-US" dirty="0" err="1">
                <a:latin typeface="+mj-lt"/>
              </a:rPr>
              <a:t>cuda</a:t>
            </a:r>
            <a:r>
              <a:rPr lang="en-US" dirty="0">
                <a:latin typeface="+mj-lt"/>
              </a:rPr>
              <a:t> code, we muse use </a:t>
            </a:r>
            <a:r>
              <a:rPr lang="en-US" dirty="0" err="1">
                <a:latin typeface="Consolas" panose="020B0609020204030204" pitchFamily="49" charset="0"/>
              </a:rPr>
              <a:t>nvcc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+mj-lt"/>
              </a:rPr>
              <a:t>Afterwards, you may run the code via </a:t>
            </a:r>
            <a:r>
              <a:rPr lang="en-US" dirty="0">
                <a:latin typeface="Consolas" panose="020B0609020204030204" pitchFamily="49" charset="0"/>
              </a:rPr>
              <a:t>./</a:t>
            </a:r>
          </a:p>
          <a:p>
            <a:r>
              <a:rPr lang="en-US" dirty="0">
                <a:latin typeface="+mj-lt"/>
              </a:rPr>
              <a:t>Typically for </a:t>
            </a:r>
            <a:r>
              <a:rPr lang="en-US" dirty="0" err="1">
                <a:latin typeface="+mj-lt"/>
              </a:rPr>
              <a:t>cuda</a:t>
            </a:r>
            <a:r>
              <a:rPr lang="en-US" dirty="0">
                <a:latin typeface="+mj-lt"/>
              </a:rPr>
              <a:t> C code, we use the extension .cu instead of .c</a:t>
            </a:r>
          </a:p>
          <a:p>
            <a:r>
              <a:rPr lang="en-US" dirty="0">
                <a:latin typeface="+mj-lt"/>
              </a:rPr>
              <a:t>Within the C code we will use the following libraries</a:t>
            </a:r>
          </a:p>
          <a:p>
            <a:pPr marL="0" indent="0" algn="ctr">
              <a:buNone/>
            </a:pPr>
            <a:r>
              <a:rPr lang="en-US" dirty="0">
                <a:latin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</a:rPr>
              <a:t>cuda_runtime_api.h</a:t>
            </a:r>
            <a:r>
              <a:rPr lang="en-US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284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D0A7D-659B-45BD-AFA2-CA5F79D56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 and Host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23636-7C27-497F-BD28-A8847D9A4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+mj-lt"/>
              </a:rPr>
              <a:t>In C, host code is written as with normal C code.</a:t>
            </a:r>
          </a:p>
          <a:p>
            <a:r>
              <a:rPr lang="en-US" dirty="0">
                <a:latin typeface="+mj-lt"/>
              </a:rPr>
              <a:t>To define a function to be run on the device, we must use the </a:t>
            </a:r>
            <a:r>
              <a:rPr lang="en-US" dirty="0">
                <a:latin typeface="Consolas" panose="020B0609020204030204" pitchFamily="49" charset="0"/>
              </a:rPr>
              <a:t>__global__</a:t>
            </a:r>
            <a:r>
              <a:rPr lang="en-US" dirty="0">
                <a:latin typeface="+mj-lt"/>
              </a:rPr>
              <a:t> keyword </a:t>
            </a:r>
          </a:p>
          <a:p>
            <a:pPr marL="0" indent="0" algn="ctr">
              <a:buNone/>
            </a:pPr>
            <a:r>
              <a:rPr lang="en-US" dirty="0">
                <a:latin typeface="Consolas" panose="020B0609020204030204" pitchFamily="49" charset="0"/>
              </a:rPr>
              <a:t>__global__ void </a:t>
            </a:r>
            <a:r>
              <a:rPr lang="en-US" dirty="0" err="1">
                <a:latin typeface="Consolas" panose="020B0609020204030204" pitchFamily="49" charset="0"/>
              </a:rPr>
              <a:t>myfunction</a:t>
            </a:r>
            <a:r>
              <a:rPr lang="en-US" dirty="0">
                <a:latin typeface="Consolas" panose="020B0609020204030204" pitchFamily="49" charset="0"/>
              </a:rPr>
              <a:t>(void){};</a:t>
            </a:r>
          </a:p>
          <a:p>
            <a:r>
              <a:rPr lang="en-US" dirty="0">
                <a:latin typeface="+mj-lt"/>
              </a:rPr>
              <a:t>The __global__ keyword indicates that the code is device code and run from the host</a:t>
            </a:r>
          </a:p>
          <a:p>
            <a:r>
              <a:rPr lang="en-US" dirty="0">
                <a:latin typeface="+mj-lt"/>
              </a:rPr>
              <a:t>To call device code, we must use the function name as well a &lt;&lt;&lt;*,*&gt;&gt;&gt;</a:t>
            </a:r>
          </a:p>
          <a:p>
            <a:pPr marL="0" indent="0" algn="ctr">
              <a:buNone/>
            </a:pPr>
            <a:r>
              <a:rPr lang="en-US" dirty="0" err="1">
                <a:latin typeface="Consolas" panose="020B0609020204030204" pitchFamily="49" charset="0"/>
              </a:rPr>
              <a:t>myfunction</a:t>
            </a:r>
            <a:r>
              <a:rPr lang="en-US" dirty="0">
                <a:latin typeface="Consolas" panose="020B0609020204030204" pitchFamily="49" charset="0"/>
              </a:rPr>
              <a:t>&lt;&lt;&lt;1,1&gt;&gt;&gt;();</a:t>
            </a:r>
          </a:p>
          <a:p>
            <a:r>
              <a:rPr lang="en-US" dirty="0">
                <a:latin typeface="+mj-lt"/>
              </a:rPr>
              <a:t>The two parameters define launch parameters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836248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D0A7D-659B-45BD-AFA2-CA5F79D56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 and Host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23636-7C27-497F-BD28-A8847D9A4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028761" cy="31019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err="1">
                <a:latin typeface="Consolas" panose="020B0609020204030204" pitchFamily="49" charset="0"/>
              </a:rPr>
              <a:t>myfunction</a:t>
            </a:r>
            <a:r>
              <a:rPr lang="en-US" dirty="0">
                <a:latin typeface="Consolas" panose="020B0609020204030204" pitchFamily="49" charset="0"/>
              </a:rPr>
              <a:t>&lt;&lt;&lt;1,1&gt;&gt;&gt;();</a:t>
            </a:r>
          </a:p>
          <a:p>
            <a:r>
              <a:rPr lang="en-US" dirty="0">
                <a:latin typeface="+mj-lt"/>
              </a:rPr>
              <a:t>The first parameter defines the number of thread blocks in a grid and the second defines the number of threads in a block (i.e. think defining a matrix)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FB4E4F9-D205-4E6A-87E4-DCE9EBF2E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147" y="2614556"/>
            <a:ext cx="4324918" cy="214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4" descr="{\displaystyle i=blockIdx.x*blockDim.x+threadIdx.x}">
            <a:extLst>
              <a:ext uri="{FF2B5EF4-FFF2-40B4-BE49-F238E27FC236}">
                <a16:creationId xmlns:a16="http://schemas.microsoft.com/office/drawing/2014/main" id="{04EC042F-65ED-4C1F-9862-EBE3C2373B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{\displaystyle i=blockIdx.x*blockDim.x+threadIdx.x}">
            <a:extLst>
              <a:ext uri="{FF2B5EF4-FFF2-40B4-BE49-F238E27FC236}">
                <a16:creationId xmlns:a16="http://schemas.microsoft.com/office/drawing/2014/main" id="{2900C52F-531E-4D33-9A46-89786644D05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9580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0</TotalTime>
  <Words>602</Words>
  <Application>Microsoft Office PowerPoint</Application>
  <PresentationFormat>Widescreen</PresentationFormat>
  <Paragraphs>65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Consolas</vt:lpstr>
      <vt:lpstr>Gill Sans MT</vt:lpstr>
      <vt:lpstr>Parcel</vt:lpstr>
      <vt:lpstr>Lectures on HPC/Parallel Computing Lecture 5</vt:lpstr>
      <vt:lpstr>Overview</vt:lpstr>
      <vt:lpstr>Intro to GPUs</vt:lpstr>
      <vt:lpstr>SIMD</vt:lpstr>
      <vt:lpstr>CUDA</vt:lpstr>
      <vt:lpstr>Terminology</vt:lpstr>
      <vt:lpstr>CUDA on ARGON</vt:lpstr>
      <vt:lpstr>Device and Host code</vt:lpstr>
      <vt:lpstr>Device and Host code</vt:lpstr>
      <vt:lpstr>CUDA hello world</vt:lpstr>
      <vt:lpstr>CUDA Addition</vt:lpstr>
      <vt:lpstr>CUDA Vector Addition (using Thread Blocks)</vt:lpstr>
      <vt:lpstr>CUDA Vector Addition (using Threads)</vt:lpstr>
      <vt:lpstr>Blocks and threads</vt:lpstr>
      <vt:lpstr>CUDA Vector Addition (using Blocks and Threads)</vt:lpstr>
      <vt:lpstr>Issues with Arbitrary Vector sizes</vt:lpstr>
      <vt:lpstr>Why use threads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Lectures on HPC/Parallel Computing</dc:title>
  <dc:creator>Pensoneault, Andrew J</dc:creator>
  <cp:lastModifiedBy>Pensoneault, Andrew J</cp:lastModifiedBy>
  <cp:revision>115</cp:revision>
  <dcterms:created xsi:type="dcterms:W3CDTF">2021-11-01T18:24:45Z</dcterms:created>
  <dcterms:modified xsi:type="dcterms:W3CDTF">2021-12-06T21:25:20Z</dcterms:modified>
</cp:coreProperties>
</file>

<file path=docProps/thumbnail.jpeg>
</file>